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Evolusi Jaringan Seluler: Dari Suara ke Kecepatan Cahaya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Presentasi ini akan membawa Anda dalam perjalanan melintasi waktu, menelusuri bagaimana teknologi seluler telah berkembang pesat dari komunikasi suara sederhana hingga jaringan ultra-cepat masa kini dan masa depan.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939" y="579477"/>
            <a:ext cx="7405807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Kesimpulan: Revolusi Konektivitas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939879" y="1754148"/>
            <a:ext cx="1303258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Dari panggilan suara sederhana hingga dunia yang terhubung dengan kecepatan cahaya, evolusi jaringan seluler adalah kisah inovasi tanpa henti.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7939" y="1542693"/>
            <a:ext cx="22860" cy="723662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657939" y="2477810"/>
            <a:ext cx="1331452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Setiap generasi membawa kita lebih dekat ke masa depan di mana konektivitas bukan lagi batasan, tetapi fondasi bagi kemungkinan tak terbatas.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259449" y="4966335"/>
            <a:ext cx="234981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Masa Lalu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57939" y="5372814"/>
            <a:ext cx="3951327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1G &amp; 2G: Dasar komunikasi suara dan teks.</a:t>
            </a:r>
            <a:endParaRPr lang="en-US" sz="1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147" y="2990017"/>
            <a:ext cx="4659987" cy="4659987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371" y="5179278"/>
            <a:ext cx="281226" cy="28122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27074" y="3580448"/>
            <a:ext cx="234981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Masa Kini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927074" y="3986927"/>
            <a:ext cx="404538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3G, 4G, &amp; 5G: Internet bergerak, streaming, dan IoT.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147" y="2990017"/>
            <a:ext cx="4659987" cy="4659987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9868" y="3766840"/>
            <a:ext cx="281226" cy="2812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27074" y="6051471"/>
            <a:ext cx="234981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Masa Depan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927074" y="6457950"/>
            <a:ext cx="404538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6G: AI, hologram, dan kecepatan tak terbayangkan.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147" y="2990017"/>
            <a:ext cx="4659987" cy="4659987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9868" y="6591717"/>
            <a:ext cx="281226" cy="2812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6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Pendahuluan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3034546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3827621" y="31620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941802"/>
            <a:ext cx="3251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Oktavia Putri Rahmawati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43222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Memperkenalkan perjalanan evolusi jaringan seluler.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4546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10462498" y="31620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55362" y="3941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Nabila Hasna Putri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55362" y="443222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Membahas inovasi dan masa depan konektivitas.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770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Bergabunglah dengan kami untuk memahami bagaimana setiap generasi jaringan seluler mengubah cara kita berinteraksi dan terhubung dengan dunia.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5125522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1G: Era Analog (1980-an)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6474023" cy="1428750"/>
          </a:xfrm>
          <a:prstGeom prst="roundRect">
            <a:avLst>
              <a:gd name="adj" fmla="val 768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17368" y="1514713"/>
            <a:ext cx="91440" cy="1428750"/>
          </a:xfrm>
          <a:prstGeom prst="roundRect">
            <a:avLst>
              <a:gd name="adj" fmla="val 29237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7809786" y="1715691"/>
            <a:ext cx="257627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Teknologi Analog (AMPS)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9786" y="2172176"/>
            <a:ext cx="6003488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Generasi pertama telepon seluler menggunakan sinyal analog, mirip dengan radio.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0228" y="3121581"/>
            <a:ext cx="6474023" cy="1143595"/>
          </a:xfrm>
          <a:prstGeom prst="roundRect">
            <a:avLst>
              <a:gd name="adj" fmla="val 959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17368" y="3121581"/>
            <a:ext cx="91440" cy="1143595"/>
          </a:xfrm>
          <a:prstGeom prst="roundRect">
            <a:avLst>
              <a:gd name="adj" fmla="val 29237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7809786" y="3322558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Hanya Telepon Suara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9786" y="3779044"/>
            <a:ext cx="600348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Fungsi utamanya terbatas pada panggilan suara, tanpa fitur data.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0228" y="4443293"/>
            <a:ext cx="6474023" cy="1143595"/>
          </a:xfrm>
          <a:prstGeom prst="roundRect">
            <a:avLst>
              <a:gd name="adj" fmla="val 9595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17368" y="4443293"/>
            <a:ext cx="91440" cy="1143595"/>
          </a:xfrm>
          <a:prstGeom prst="roundRect">
            <a:avLst>
              <a:gd name="adj" fmla="val 29237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7809786" y="4644271"/>
            <a:ext cx="226075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Kualitas Kurang Stabil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09786" y="5100757"/>
            <a:ext cx="600348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Sinyal mudah terganggu dan kualitas suara tidak selalu jernih.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1G adalah langkah awal revolusioner, meskipun dengan keterbatasan yang signifikan dibandingkan standar saat ini.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458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810" y="2495907"/>
            <a:ext cx="5510212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2G: Menuju Digital (1990-an)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2810" y="3400187"/>
            <a:ext cx="654272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2G menandai transisi penting dari analog ke digital, membawa sejumlah peningkatan signifikan dalam komunikasi seluler.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2810" y="4108133"/>
            <a:ext cx="6542723" cy="1662946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6" name="Shape 3"/>
          <p:cNvSpPr/>
          <p:nvPr/>
        </p:nvSpPr>
        <p:spPr>
          <a:xfrm>
            <a:off x="736402" y="4271724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2828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418" y="4406741"/>
            <a:ext cx="220861" cy="2208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6402" y="4926330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Digitalisasi Penuh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6402" y="5345549"/>
            <a:ext cx="621553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Memungkinkan transmisi data yang lebih efisien dan aman.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572810" y="5934670"/>
            <a:ext cx="6542723" cy="1662946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736402" y="6098262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28282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418" y="6233279"/>
            <a:ext cx="220861" cy="22086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6402" y="6752868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SMS dan MMS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36402" y="7172087"/>
            <a:ext cx="621553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Memperkenalkan pesan teks dan multimedia sebagai fitur standar.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7522488" y="3436977"/>
            <a:ext cx="6542723" cy="1662946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16" name="Shape 11"/>
          <p:cNvSpPr/>
          <p:nvPr/>
        </p:nvSpPr>
        <p:spPr>
          <a:xfrm>
            <a:off x="7686080" y="3600569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28282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1097" y="3735586"/>
            <a:ext cx="220861" cy="22086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86080" y="4255175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Keamanan Lebih Baik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686080" y="4674394"/>
            <a:ext cx="621553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Enkripsi sinyal meningkatkan privasi pengguna.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522488" y="5263515"/>
            <a:ext cx="6542723" cy="1662946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21" name="Shape 15"/>
          <p:cNvSpPr/>
          <p:nvPr/>
        </p:nvSpPr>
        <p:spPr>
          <a:xfrm>
            <a:off x="7686080" y="5427107"/>
            <a:ext cx="491014" cy="491014"/>
          </a:xfrm>
          <a:prstGeom prst="roundRect">
            <a:avLst>
              <a:gd name="adj" fmla="val 18620825"/>
            </a:avLst>
          </a:prstGeom>
          <a:solidFill>
            <a:srgbClr val="28282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1097" y="5562124"/>
            <a:ext cx="220861" cy="22086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86080" y="6081713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Teknologi Utama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686080" y="6500932"/>
            <a:ext cx="621553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GSM dan CDMA menjadi standar global, memperluas jangkauan.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397669"/>
            <a:ext cx="6185178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3G: Era Internet Bergerak (2000-an)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35" y="1228963"/>
            <a:ext cx="6632734" cy="663273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9152" y="1445776"/>
            <a:ext cx="6632734" cy="1123117"/>
          </a:xfrm>
          <a:prstGeom prst="roundRect">
            <a:avLst>
              <a:gd name="adj" fmla="val 6513"/>
            </a:avLst>
          </a:prstGeom>
          <a:solidFill>
            <a:srgbClr val="F9F8F5"/>
          </a:solidFill>
          <a:ln/>
        </p:spPr>
      </p:sp>
      <p:sp>
        <p:nvSpPr>
          <p:cNvPr id="5" name="Shape 2"/>
          <p:cNvSpPr/>
          <p:nvPr/>
        </p:nvSpPr>
        <p:spPr>
          <a:xfrm>
            <a:off x="7499152" y="1430536"/>
            <a:ext cx="6632734" cy="60960"/>
          </a:xfrm>
          <a:prstGeom prst="roundRect">
            <a:avLst>
              <a:gd name="adj" fmla="val 35583"/>
            </a:avLst>
          </a:prstGeom>
          <a:solidFill>
            <a:srgbClr val="28282F"/>
          </a:solidFill>
          <a:ln/>
        </p:spPr>
      </p:sp>
      <p:sp>
        <p:nvSpPr>
          <p:cNvPr id="6" name="Shape 3"/>
          <p:cNvSpPr/>
          <p:nvPr/>
        </p:nvSpPr>
        <p:spPr>
          <a:xfrm>
            <a:off x="10598646" y="1228963"/>
            <a:ext cx="433745" cy="433745"/>
          </a:xfrm>
          <a:prstGeom prst="roundRect">
            <a:avLst>
              <a:gd name="adj" fmla="val 210815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728781" y="1337429"/>
            <a:ext cx="17347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58933" y="1807250"/>
            <a:ext cx="180760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Internet Lebih Cepat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658933" y="2177653"/>
            <a:ext cx="631317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Membuka pintu untuk pengalaman online yang lebih kaya di perangkat seluler.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499152" y="2930247"/>
            <a:ext cx="6632734" cy="1123117"/>
          </a:xfrm>
          <a:prstGeom prst="roundRect">
            <a:avLst>
              <a:gd name="adj" fmla="val 6513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7499152" y="2915007"/>
            <a:ext cx="6632734" cy="60960"/>
          </a:xfrm>
          <a:prstGeom prst="roundRect">
            <a:avLst>
              <a:gd name="adj" fmla="val 35583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10598646" y="2713434"/>
            <a:ext cx="433745" cy="433745"/>
          </a:xfrm>
          <a:prstGeom prst="roundRect">
            <a:avLst>
              <a:gd name="adj" fmla="val 210815"/>
            </a:avLst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10728781" y="2821900"/>
            <a:ext cx="17347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658933" y="3291721"/>
            <a:ext cx="185713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Video Call &amp; Browsing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658933" y="3662124"/>
            <a:ext cx="631317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Memungkinkan komunikasi tatap muka jarak jauh dan akses web penuh.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499152" y="4414718"/>
            <a:ext cx="6632734" cy="1354574"/>
          </a:xfrm>
          <a:prstGeom prst="roundRect">
            <a:avLst>
              <a:gd name="adj" fmla="val 5400"/>
            </a:avLst>
          </a:prstGeom>
          <a:solidFill>
            <a:srgbClr val="F9F8F5"/>
          </a:solidFill>
          <a:ln/>
        </p:spPr>
      </p:sp>
      <p:sp>
        <p:nvSpPr>
          <p:cNvPr id="17" name="Shape 14"/>
          <p:cNvSpPr/>
          <p:nvPr/>
        </p:nvSpPr>
        <p:spPr>
          <a:xfrm>
            <a:off x="7499152" y="4399478"/>
            <a:ext cx="6632734" cy="60960"/>
          </a:xfrm>
          <a:prstGeom prst="roundRect">
            <a:avLst>
              <a:gd name="adj" fmla="val 35583"/>
            </a:avLst>
          </a:prstGeom>
          <a:solidFill>
            <a:srgbClr val="28282F"/>
          </a:solidFill>
          <a:ln/>
        </p:spPr>
      </p:sp>
      <p:sp>
        <p:nvSpPr>
          <p:cNvPr id="18" name="Shape 15"/>
          <p:cNvSpPr/>
          <p:nvPr/>
        </p:nvSpPr>
        <p:spPr>
          <a:xfrm>
            <a:off x="10598646" y="4197906"/>
            <a:ext cx="433745" cy="433745"/>
          </a:xfrm>
          <a:prstGeom prst="roundRect">
            <a:avLst>
              <a:gd name="adj" fmla="val 210815"/>
            </a:avLst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10728781" y="4306372"/>
            <a:ext cx="17347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658933" y="4776192"/>
            <a:ext cx="180760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Media Sosial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658933" y="5146596"/>
            <a:ext cx="6313170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seperti Facebook dan Twitter dapat diakses dengan mudah, mengubah interaksi sosial.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7499152" y="6130647"/>
            <a:ext cx="6632734" cy="1123117"/>
          </a:xfrm>
          <a:prstGeom prst="roundRect">
            <a:avLst>
              <a:gd name="adj" fmla="val 6513"/>
            </a:avLst>
          </a:prstGeom>
          <a:solidFill>
            <a:srgbClr val="F9F8F5"/>
          </a:solidFill>
          <a:ln/>
        </p:spPr>
      </p:sp>
      <p:sp>
        <p:nvSpPr>
          <p:cNvPr id="23" name="Shape 20"/>
          <p:cNvSpPr/>
          <p:nvPr/>
        </p:nvSpPr>
        <p:spPr>
          <a:xfrm>
            <a:off x="7499152" y="6115407"/>
            <a:ext cx="6632734" cy="60960"/>
          </a:xfrm>
          <a:prstGeom prst="roundRect">
            <a:avLst>
              <a:gd name="adj" fmla="val 35583"/>
            </a:avLst>
          </a:prstGeom>
          <a:solidFill>
            <a:srgbClr val="28282F"/>
          </a:solidFill>
          <a:ln/>
        </p:spPr>
      </p:sp>
      <p:sp>
        <p:nvSpPr>
          <p:cNvPr id="24" name="Shape 21"/>
          <p:cNvSpPr/>
          <p:nvPr/>
        </p:nvSpPr>
        <p:spPr>
          <a:xfrm>
            <a:off x="10598646" y="5913834"/>
            <a:ext cx="433745" cy="433745"/>
          </a:xfrm>
          <a:prstGeom prst="roundRect">
            <a:avLst>
              <a:gd name="adj" fmla="val 210815"/>
            </a:avLst>
          </a:prstGeom>
          <a:solidFill>
            <a:srgbClr val="28282F"/>
          </a:solidFill>
          <a:ln/>
        </p:spPr>
      </p:sp>
      <p:sp>
        <p:nvSpPr>
          <p:cNvPr id="25" name="Text 22"/>
          <p:cNvSpPr/>
          <p:nvPr/>
        </p:nvSpPr>
        <p:spPr>
          <a:xfrm>
            <a:off x="10728781" y="6022300"/>
            <a:ext cx="17347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7658933" y="6492121"/>
            <a:ext cx="180760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Teknologi Kunci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7658933" y="6862524"/>
            <a:ext cx="631317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UMTS dan HSPA menjadi tulang punggung kecepatan 3G.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06135" y="8186976"/>
            <a:ext cx="136181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3G membawa internet ke genggaman tangan kita, mengubah cara kita bekerja, bermain, dan terhubung.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9570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4G / LTE: Kecepatan Ultra (2010-an)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4606647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459962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Kecepatan Internet Sangat Cepat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544437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Mencapai ratusan Mbps, memungkinkan pengalaman online yang mulus dan responsif.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903" y="4606647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3008" y="459962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Streaming HD &amp; Gaming Online Lancar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73008" y="544437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Menyediakan bandwidth yang cukup untuk konten berkualitas tinggi tanpa buffering.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006" y="4606647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15111" y="4599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Berbasis IP Penuh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415111" y="509004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Seluruh komunikasi, termasuk suara, diubah menjadi data internet, mengoptimalkan efisiensi.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151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4G atau LTE menjadi standar emas untuk konektivitas seluler, mendukung gaya hidup digital yang semakin intensif.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647" y="322659"/>
            <a:ext cx="7163872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5G: Masa Depan Konektivitas (2020-an – Sekarang)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410647" y="997268"/>
            <a:ext cx="6761440" cy="1445657"/>
          </a:xfrm>
          <a:prstGeom prst="roundRect">
            <a:avLst>
              <a:gd name="adj" fmla="val 121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410647" y="997268"/>
            <a:ext cx="6761440" cy="722828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527923" y="1114544"/>
            <a:ext cx="1967151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Kecepatan Jauh Lebih Tinggi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7923" y="1415177"/>
            <a:ext cx="652688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Mencapai Gbps, membuka peluang baru untuk aplikasi data-intensif.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10647" y="1720096"/>
            <a:ext cx="6761440" cy="722828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8" name="Shape 6"/>
          <p:cNvSpPr/>
          <p:nvPr/>
        </p:nvSpPr>
        <p:spPr>
          <a:xfrm>
            <a:off x="410647" y="1720096"/>
            <a:ext cx="6761440" cy="15240"/>
          </a:xfrm>
          <a:prstGeom prst="roundRect">
            <a:avLst>
              <a:gd name="adj" fmla="val 115487"/>
            </a:avLst>
          </a:prstGeom>
          <a:solidFill>
            <a:srgbClr val="D3D1C9"/>
          </a:solidFill>
          <a:ln/>
        </p:spPr>
      </p:sp>
      <p:sp>
        <p:nvSpPr>
          <p:cNvPr id="9" name="Text 7"/>
          <p:cNvSpPr/>
          <p:nvPr/>
        </p:nvSpPr>
        <p:spPr>
          <a:xfrm>
            <a:off x="527923" y="1837373"/>
            <a:ext cx="1566505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Latensi Sangat Rendah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7923" y="2138005"/>
            <a:ext cx="652688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 instan, krusial untuk teknologi seperti mobil otomatis dan bedah jarak jauh.</a:t>
            </a:r>
            <a:endParaRPr lang="en-US" sz="9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647" y="2574846"/>
            <a:ext cx="6761440" cy="6761440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933" y="997268"/>
            <a:ext cx="6761440" cy="676144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465933" y="7890629"/>
            <a:ext cx="6761440" cy="1445657"/>
          </a:xfrm>
          <a:prstGeom prst="roundRect">
            <a:avLst>
              <a:gd name="adj" fmla="val 1217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7465933" y="7890629"/>
            <a:ext cx="6761440" cy="722828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15" name="Text 11"/>
          <p:cNvSpPr/>
          <p:nvPr/>
        </p:nvSpPr>
        <p:spPr>
          <a:xfrm>
            <a:off x="7583210" y="8007906"/>
            <a:ext cx="154471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Mendukung IoT, VR/AR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583210" y="8308538"/>
            <a:ext cx="652688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Jaringan yang kuat untuk miliaran perangkat terhubung dan pengalaman imersif.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7465933" y="8613458"/>
            <a:ext cx="6761440" cy="722828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8" name="Shape 14"/>
          <p:cNvSpPr/>
          <p:nvPr/>
        </p:nvSpPr>
        <p:spPr>
          <a:xfrm>
            <a:off x="7465933" y="8613458"/>
            <a:ext cx="6761440" cy="15240"/>
          </a:xfrm>
          <a:prstGeom prst="roundRect">
            <a:avLst>
              <a:gd name="adj" fmla="val 115487"/>
            </a:avLst>
          </a:prstGeom>
          <a:solidFill>
            <a:srgbClr val="D3D1C9"/>
          </a:solidFill>
          <a:ln/>
        </p:spPr>
      </p:sp>
      <p:sp>
        <p:nvSpPr>
          <p:cNvPr id="19" name="Text 15"/>
          <p:cNvSpPr/>
          <p:nvPr/>
        </p:nvSpPr>
        <p:spPr>
          <a:xfrm>
            <a:off x="7583210" y="8730734"/>
            <a:ext cx="2131814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Kapasitas Jaringan Lebih Besar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7583210" y="9031367"/>
            <a:ext cx="652688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Mampu menangani lebih banyak perangkat dan data secara bersamaan.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410647" y="9600128"/>
            <a:ext cx="1380910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 tidak hanya tentang kecepatan, tetapi juga tentang memungkinkan inovasi transformatif di berbagai industri.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736" y="594241"/>
            <a:ext cx="7959328" cy="1057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Jaringan Masa Depan: 6G (Perkiraan 2030-an)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8736" y="1905833"/>
            <a:ext cx="7959328" cy="1190149"/>
          </a:xfrm>
          <a:prstGeom prst="roundRect">
            <a:avLst>
              <a:gd name="adj" fmla="val 213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55" y="1827252"/>
            <a:ext cx="203002" cy="20300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644" y="2971562"/>
            <a:ext cx="203002" cy="2030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55437" y="2182535"/>
            <a:ext cx="283880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Masih dalam Pengembangan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6355437" y="2548414"/>
            <a:ext cx="740592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Penelitian intensif sedang berlangsung untuk mendefinisikan standar dan kemampuannya.</a:t>
            </a:r>
            <a:endParaRPr lang="en-US" sz="1300" dirty="0"/>
          </a:p>
        </p:txBody>
      </p:sp>
      <p:sp>
        <p:nvSpPr>
          <p:cNvPr id="9" name="Shape 4"/>
          <p:cNvSpPr/>
          <p:nvPr/>
        </p:nvSpPr>
        <p:spPr>
          <a:xfrm>
            <a:off x="6078736" y="3265170"/>
            <a:ext cx="7959328" cy="1190149"/>
          </a:xfrm>
          <a:prstGeom prst="roundRect">
            <a:avLst>
              <a:gd name="adj" fmla="val 213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55" y="3186589"/>
            <a:ext cx="203002" cy="20300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3644" y="4330898"/>
            <a:ext cx="203002" cy="20300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55437" y="3541871"/>
            <a:ext cx="264509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Kecepatan Mencapai Tbps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6355437" y="3907750"/>
            <a:ext cx="740592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Potensi kecepatan yang luar biasa, melampaui imajinasi saat ini.</a:t>
            </a:r>
            <a:endParaRPr lang="en-US" sz="1300" dirty="0"/>
          </a:p>
        </p:txBody>
      </p:sp>
      <p:sp>
        <p:nvSpPr>
          <p:cNvPr id="14" name="Shape 7"/>
          <p:cNvSpPr/>
          <p:nvPr/>
        </p:nvSpPr>
        <p:spPr>
          <a:xfrm>
            <a:off x="6078736" y="4624507"/>
            <a:ext cx="7959328" cy="1190149"/>
          </a:xfrm>
          <a:prstGeom prst="roundRect">
            <a:avLst>
              <a:gd name="adj" fmla="val 213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55" y="4545925"/>
            <a:ext cx="203002" cy="20300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3644" y="5690235"/>
            <a:ext cx="203002" cy="20300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55437" y="4901208"/>
            <a:ext cx="260985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Fokus pada AI &amp; Hologram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6355437" y="5267087"/>
            <a:ext cx="740592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Integrasi mendalam dengan kecerdasan buatan dan komunikasi holografik real-time.</a:t>
            </a:r>
            <a:endParaRPr lang="en-US" sz="1300" dirty="0"/>
          </a:p>
        </p:txBody>
      </p:sp>
      <p:sp>
        <p:nvSpPr>
          <p:cNvPr id="19" name="Shape 10"/>
          <p:cNvSpPr/>
          <p:nvPr/>
        </p:nvSpPr>
        <p:spPr>
          <a:xfrm>
            <a:off x="6078736" y="5983843"/>
            <a:ext cx="7959328" cy="1190149"/>
          </a:xfrm>
          <a:prstGeom prst="roundRect">
            <a:avLst>
              <a:gd name="adj" fmla="val 213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155" y="5905262"/>
            <a:ext cx="203002" cy="203002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13644" y="7049572"/>
            <a:ext cx="203002" cy="203002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355437" y="6260544"/>
            <a:ext cx="275701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Komunikasi Ultra-Intelligent</a:t>
            </a:r>
            <a:endParaRPr lang="en-US" sz="1650" dirty="0"/>
          </a:p>
        </p:txBody>
      </p:sp>
      <p:sp>
        <p:nvSpPr>
          <p:cNvPr id="23" name="Text 12"/>
          <p:cNvSpPr/>
          <p:nvPr/>
        </p:nvSpPr>
        <p:spPr>
          <a:xfrm>
            <a:off x="6355437" y="6626423"/>
            <a:ext cx="740592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Jaringan yang lebih responsif, adaptif, dan prediktif.</a:t>
            </a:r>
            <a:endParaRPr lang="en-US" sz="1300" dirty="0"/>
          </a:p>
        </p:txBody>
      </p:sp>
      <p:sp>
        <p:nvSpPr>
          <p:cNvPr id="24" name="Text 13"/>
          <p:cNvSpPr/>
          <p:nvPr/>
        </p:nvSpPr>
        <p:spPr>
          <a:xfrm>
            <a:off x="6078736" y="7364373"/>
            <a:ext cx="795932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6G menjanjikan dunia yang lebih terhubung, cerdas, dan interaktif dari sebelumnya.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7757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Teknologi Pendukung Penting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3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Selain generasi jaringan seluler, ada teknologi lain yang memainkan peran krusial dalam konektivitas global.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Fiber Optik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Menyediakan backbone internet kabel super cepat, mendukung transmisi data global.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48114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Wi-Fi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Koneksi nirkabel lokal yang memungkinkan akses internet di rumah dan kantor.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48114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Satelit (mis. Starlink)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Menyediakan internet dari luar angkasa, menjangkau daerah-daerah terpencil dan sulit sinyal.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1658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Integrasi teknologi ini menciptakan ekosistem konektivitas yang kuat dan resilien.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2025-11-26T04:58:39Z</dcterms:created>
  <dcterms:modified xsi:type="dcterms:W3CDTF">2025-11-26T04:58:39Z</dcterms:modified>
</cp:coreProperties>
</file>